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5" r:id="rId31"/>
  </p:sldIdLst>
  <p:sldSz cx="18288000" cy="10287000"/>
  <p:notesSz cx="6858000" cy="9144000"/>
  <p:embeddedFontLst>
    <p:embeddedFont>
      <p:font typeface="HK Grotesk Bold" panose="020B0604020202020204" charset="0"/>
      <p:regular r:id="rId32"/>
    </p:embeddedFont>
    <p:embeddedFont>
      <p:font typeface="Public Sans" panose="020B0604020202020204" charset="0"/>
      <p:regular r:id="rId33"/>
    </p:embeddedFont>
    <p:embeddedFont>
      <p:font typeface="Public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853743"/>
            <a:ext cx="13591748" cy="4498665"/>
            <a:chOff x="0" y="-76200"/>
            <a:chExt cx="18122331" cy="5998219"/>
          </a:xfrm>
        </p:grpSpPr>
        <p:sp>
          <p:nvSpPr>
            <p:cNvPr id="6" name="TextBox 6"/>
            <p:cNvSpPr txBox="1"/>
            <p:nvPr/>
          </p:nvSpPr>
          <p:spPr>
            <a:xfrm>
              <a:off x="0" y="-76200"/>
              <a:ext cx="18122331" cy="4960674"/>
            </a:xfrm>
            <a:prstGeom prst="rect">
              <a:avLst/>
            </a:prstGeom>
          </p:spPr>
          <p:txBody>
            <a:bodyPr lIns="0" tIns="0" rIns="0" bIns="0" rtlCol="0" anchor="t">
              <a:spAutoFit/>
            </a:bodyPr>
            <a:lstStyle/>
            <a:p>
              <a:pPr algn="ctr">
                <a:lnSpc>
                  <a:spcPts val="14553"/>
                </a:lnSpc>
              </a:pPr>
              <a:r>
                <a:rPr lang="en-US" sz="11550" dirty="0">
                  <a:solidFill>
                    <a:srgbClr val="FFFFFF"/>
                  </a:solidFill>
                  <a:latin typeface="HK Grotesk Bold"/>
                  <a:ea typeface="HK Grotesk Bold"/>
                  <a:cs typeface="HK Grotesk Bold"/>
                  <a:sym typeface="HK Grotesk Bold"/>
                </a:rPr>
                <a:t>    </a:t>
              </a:r>
              <a:r>
                <a:rPr lang="en-US" sz="11550" dirty="0" err="1">
                  <a:solidFill>
                    <a:srgbClr val="FFFFFF"/>
                  </a:solidFill>
                  <a:latin typeface="HK Grotesk Bold"/>
                  <a:ea typeface="HK Grotesk Bold"/>
                  <a:cs typeface="HK Grotesk Bold"/>
                  <a:sym typeface="HK Grotesk Bold"/>
                </a:rPr>
                <a:t>etflix</a:t>
              </a:r>
              <a:r>
                <a:rPr lang="en-US" sz="11550" dirty="0">
                  <a:solidFill>
                    <a:srgbClr val="FFFFFF"/>
                  </a:solidFill>
                  <a:latin typeface="HK Grotesk Bold"/>
                  <a:ea typeface="HK Grotesk Bold"/>
                  <a:cs typeface="HK Grotesk Bold"/>
                  <a:sym typeface="HK Grotesk Bold"/>
                </a:rPr>
                <a:t> </a:t>
              </a:r>
            </a:p>
            <a:p>
              <a:pPr algn="ctr">
                <a:lnSpc>
                  <a:spcPts val="14553"/>
                </a:lnSpc>
              </a:pPr>
              <a:r>
                <a:rPr lang="en-US" sz="11550" dirty="0">
                  <a:solidFill>
                    <a:srgbClr val="FFFFFF"/>
                  </a:solidFill>
                  <a:latin typeface="HK Grotesk Bold"/>
                  <a:ea typeface="HK Grotesk Bold"/>
                  <a:cs typeface="HK Grotesk Bold"/>
                  <a:sym typeface="HK Grotesk Bold"/>
                </a:rPr>
                <a:t>Dataset Analysis</a:t>
              </a:r>
            </a:p>
          </p:txBody>
        </p:sp>
        <p:sp>
          <p:nvSpPr>
            <p:cNvPr id="7" name="TextBox 7"/>
            <p:cNvSpPr txBox="1"/>
            <p:nvPr/>
          </p:nvSpPr>
          <p:spPr>
            <a:xfrm>
              <a:off x="51053" y="5171471"/>
              <a:ext cx="18071278" cy="750548"/>
            </a:xfrm>
            <a:prstGeom prst="rect">
              <a:avLst/>
            </a:prstGeom>
          </p:spPr>
          <p:txBody>
            <a:bodyPr lIns="0" tIns="0" rIns="0" bIns="0" rtlCol="0" anchor="t">
              <a:spAutoFit/>
            </a:bodyPr>
            <a:lstStyle/>
            <a:p>
              <a:pPr algn="ctr">
                <a:lnSpc>
                  <a:spcPts val="4810"/>
                </a:lnSpc>
                <a:spcBef>
                  <a:spcPct val="0"/>
                </a:spcBef>
              </a:pPr>
              <a:r>
                <a:rPr lang="en-US" sz="3436" dirty="0">
                  <a:solidFill>
                    <a:srgbClr val="FFFFFF"/>
                  </a:solidFill>
                  <a:latin typeface="Public Sans"/>
                  <a:ea typeface="Public Sans"/>
                  <a:cs typeface="Public Sans"/>
                  <a:sym typeface="Public Sans"/>
                </a:rPr>
                <a:t>Utilizing Python Libraries for Data Exploration</a:t>
              </a:r>
            </a:p>
          </p:txBody>
        </p:sp>
      </p:grpSp>
      <p:sp>
        <p:nvSpPr>
          <p:cNvPr id="8" name="TextBox 8"/>
          <p:cNvSpPr txBox="1"/>
          <p:nvPr/>
        </p:nvSpPr>
        <p:spPr>
          <a:xfrm>
            <a:off x="13785316" y="9248775"/>
            <a:ext cx="3892272" cy="615553"/>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-By Shweta Shaw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40"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49"/>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4547942"/>
            <a:chOff x="0" y="0"/>
            <a:chExt cx="10429468" cy="6063923"/>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3529086"/>
            </a:xfrm>
            <a:prstGeom prst="rect">
              <a:avLst/>
            </a:prstGeom>
          </p:spPr>
          <p:txBody>
            <a:bodyPr lIns="0" tIns="0" rIns="0" bIns="0" rtlCol="0" anchor="t">
              <a:spAutoFit/>
            </a:bodyPr>
            <a:lstStyle/>
            <a:p>
              <a:pPr algn="l">
                <a:lnSpc>
                  <a:spcPts val="4200"/>
                </a:lnSpc>
              </a:pPr>
              <a:r>
                <a:rPr lang="en-US" sz="3000" dirty="0">
                  <a:solidFill>
                    <a:srgbClr val="FFFFFF"/>
                  </a:solidFill>
                  <a:latin typeface="Public Sans"/>
                  <a:ea typeface="Public Sans"/>
                  <a:cs typeface="Public Sans"/>
                  <a:sym typeface="Public Sans"/>
                </a:rPr>
                <a:t>This project focuses on analyzing Netflix dataset , focusing on various data analysis techniques using Python functions and libraries</a:t>
              </a:r>
            </a:p>
            <a:p>
              <a:pPr marL="0" lvl="0" indent="0" algn="l">
                <a:lnSpc>
                  <a:spcPts val="4200"/>
                </a:lnSpc>
                <a:spcBef>
                  <a:spcPct val="0"/>
                </a:spcBef>
              </a:pPr>
              <a:endParaRPr lang="en-US" sz="3000" dirty="0">
                <a:solidFill>
                  <a:srgbClr val="FFFFFF"/>
                </a:solidFill>
                <a:latin typeface="Public Sans"/>
                <a:ea typeface="Public Sans"/>
                <a:cs typeface="Public Sans"/>
                <a:sym typeface="Public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151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dirty="0">
                <a:solidFill>
                  <a:srgbClr val="FFFFFF"/>
                </a:solidFill>
                <a:latin typeface="Public Sans"/>
                <a:ea typeface="Public Sans"/>
                <a:cs typeface="Public Sans"/>
                <a:sym typeface="Public Sans"/>
              </a:rPr>
              <a:t>Load and clean the Netflix dataset</a:t>
            </a:r>
          </a:p>
          <a:p>
            <a:pPr algn="l">
              <a:lnSpc>
                <a:spcPts val="4200"/>
              </a:lnSpc>
            </a:pPr>
            <a:endParaRPr lang="en-US" sz="3000" dirty="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dirty="0">
                <a:solidFill>
                  <a:srgbClr val="FFFFFF"/>
                </a:solidFill>
                <a:latin typeface="Public Sans"/>
                <a:ea typeface="Public Sans"/>
                <a:cs typeface="Public Sans"/>
                <a:sym typeface="Public Sans"/>
              </a:rPr>
              <a:t>Understand the dataset’s structure</a:t>
            </a:r>
          </a:p>
          <a:p>
            <a:pPr algn="l">
              <a:lnSpc>
                <a:spcPts val="4200"/>
              </a:lnSpc>
            </a:pPr>
            <a:endParaRPr lang="en-US" sz="3000" dirty="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dirty="0">
                <a:solidFill>
                  <a:srgbClr val="FFFFFF"/>
                </a:solidFill>
                <a:latin typeface="Public Sans"/>
                <a:ea typeface="Public Sans"/>
                <a:cs typeface="Public Sans"/>
                <a:sym typeface="Public Sans"/>
              </a:rPr>
              <a:t>Perform exploratory data analysis (EDA)</a:t>
            </a:r>
          </a:p>
          <a:p>
            <a:pPr algn="l">
              <a:lnSpc>
                <a:spcPts val="4200"/>
              </a:lnSpc>
            </a:pPr>
            <a:endParaRPr lang="en-US" sz="3000" dirty="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dirty="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030988"/>
          </a:xfrm>
          <a:prstGeom prst="rect">
            <a:avLst/>
          </a:prstGeom>
        </p:spPr>
        <p:txBody>
          <a:bodyPr lIns="0" tIns="0" rIns="0" bIns="0" rtlCol="0" anchor="t">
            <a:spAutoFit/>
          </a:bodyPr>
          <a:lstStyle/>
          <a:p>
            <a:pPr marL="647703" lvl="1" indent="-323852" algn="l">
              <a:lnSpc>
                <a:spcPts val="4200"/>
              </a:lnSpc>
              <a:buFont typeface="Arial"/>
              <a:buChar char="•"/>
            </a:pPr>
            <a:r>
              <a:rPr lang="en-US" sz="3000" dirty="0">
                <a:solidFill>
                  <a:srgbClr val="FFFFFF"/>
                </a:solidFill>
                <a:latin typeface="Public Sans"/>
                <a:ea typeface="Public Sans"/>
                <a:cs typeface="Public Sans"/>
                <a:sym typeface="Public Sans"/>
              </a:rPr>
              <a:t>This project analyzes a Netflix dataset , using python and Pandas to explore and gain insights into its structure and content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258940"/>
          </a:xfrm>
          <a:prstGeom prst="rect">
            <a:avLst/>
          </a:prstGeom>
        </p:spPr>
        <p:txBody>
          <a:bodyPr lIns="0" tIns="0" rIns="0" bIns="0" rtlCol="0" anchor="t">
            <a:spAutoFit/>
          </a:bodyPr>
          <a:lstStyle/>
          <a:p>
            <a:pPr algn="l">
              <a:lnSpc>
                <a:spcPts val="4620"/>
              </a:lnSpc>
            </a:pPr>
            <a:r>
              <a:rPr lang="en-US" sz="3300" dirty="0">
                <a:solidFill>
                  <a:srgbClr val="FFFFFF"/>
                </a:solidFill>
                <a:latin typeface="Public Sans"/>
                <a:ea typeface="Public Sans"/>
                <a:cs typeface="Public Sans"/>
                <a:sym typeface="Public Sans"/>
              </a:rPr>
              <a:t>Data Sources</a:t>
            </a:r>
          </a:p>
          <a:p>
            <a:pPr algn="l">
              <a:lnSpc>
                <a:spcPts val="4620"/>
              </a:lnSpc>
            </a:pPr>
            <a:endParaRPr lang="en-US" sz="3300" dirty="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dirty="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dirty="0">
              <a:solidFill>
                <a:srgbClr val="FFFFFF"/>
              </a:solidFill>
              <a:latin typeface="Public Sans"/>
              <a:ea typeface="Public Sans"/>
              <a:cs typeface="Public Sans"/>
              <a:sym typeface="Public Sans"/>
            </a:endParaRPr>
          </a:p>
          <a:p>
            <a:pPr algn="l">
              <a:lnSpc>
                <a:spcPts val="4620"/>
              </a:lnSpc>
            </a:pPr>
            <a:r>
              <a:rPr lang="en-US" sz="3300" dirty="0">
                <a:solidFill>
                  <a:srgbClr val="FFFFFF"/>
                </a:solidFill>
                <a:latin typeface="Public Sans"/>
                <a:ea typeface="Public Sans"/>
                <a:cs typeface="Public Sans"/>
                <a:sym typeface="Public Sans"/>
              </a:rPr>
              <a:t>Data Loading Process</a:t>
            </a:r>
          </a:p>
          <a:p>
            <a:pPr algn="l">
              <a:lnSpc>
                <a:spcPts val="4620"/>
              </a:lnSpc>
            </a:pPr>
            <a:endParaRPr lang="en-US" sz="3300" dirty="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dirty="0">
                <a:solidFill>
                  <a:srgbClr val="FFFFFF"/>
                </a:solidFill>
                <a:latin typeface="Public Sans"/>
                <a:ea typeface="Public Sans"/>
                <a:cs typeface="Public Sans"/>
                <a:sym typeface="Public Sans"/>
              </a:rPr>
              <a:t>Data is loaded into a  Pandas Data frame using </a:t>
            </a:r>
            <a:r>
              <a:rPr lang="en-US" sz="3300" dirty="0" err="1">
                <a:solidFill>
                  <a:srgbClr val="FFFFFF"/>
                </a:solidFill>
                <a:latin typeface="Public Sans"/>
                <a:ea typeface="Public Sans"/>
                <a:cs typeface="Public Sans"/>
                <a:sym typeface="Public Sans"/>
              </a:rPr>
              <a:t>pd.read_csv</a:t>
            </a:r>
            <a:r>
              <a:rPr lang="en-US" sz="3300" dirty="0">
                <a:solidFill>
                  <a:srgbClr val="FFFFFF"/>
                </a:solidFill>
                <a:latin typeface="Public Sans"/>
                <a:ea typeface="Public Sans"/>
                <a:cs typeface="Public Sans"/>
                <a:sym typeface="Public Sans"/>
              </a:rPr>
              <a:t> () after importing the Pandas library in Python.  </a:t>
            </a: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dirty="0">
                <a:solidFill>
                  <a:srgbClr val="FFFFFF"/>
                </a:solidFill>
                <a:latin typeface="HK Grotesk Bold"/>
                <a:ea typeface="HK Grotesk Bold"/>
                <a:cs typeface="HK Grotesk Bold"/>
                <a:sym typeface="HK Grotesk Bold"/>
              </a:rPr>
              <a:t>Enhancements in Netflix Data Set</a:t>
            </a:r>
          </a:p>
        </p:txBody>
      </p:sp>
      <p:grpSp>
        <p:nvGrpSpPr>
          <p:cNvPr id="4" name="Group 4"/>
          <p:cNvGrpSpPr/>
          <p:nvPr/>
        </p:nvGrpSpPr>
        <p:grpSpPr>
          <a:xfrm>
            <a:off x="1393601" y="2025790"/>
            <a:ext cx="13062646" cy="6378538"/>
            <a:chOff x="0" y="-9525"/>
            <a:chExt cx="17416861" cy="8504718"/>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endParaRPr lang="en-US" sz="3200" dirty="0">
                <a:solidFill>
                  <a:srgbClr val="FFFFFF"/>
                </a:solidFill>
                <a:latin typeface="HK Grotesk Bold"/>
                <a:ea typeface="HK Grotesk Bold"/>
                <a:cs typeface="HK Grotesk Bold"/>
                <a:sym typeface="HK Grotesk Bold"/>
              </a:endParaRPr>
            </a:p>
          </p:txBody>
        </p:sp>
        <p:sp>
          <p:nvSpPr>
            <p:cNvPr id="6" name="TextBox 6"/>
            <p:cNvSpPr txBox="1"/>
            <p:nvPr/>
          </p:nvSpPr>
          <p:spPr>
            <a:xfrm>
              <a:off x="0" y="988607"/>
              <a:ext cx="17416861" cy="7506586"/>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dirty="0">
                  <a:solidFill>
                    <a:srgbClr val="FFFFFF"/>
                  </a:solidFill>
                  <a:latin typeface="Public Sans"/>
                  <a:ea typeface="Public Sans"/>
                  <a:cs typeface="Public Sans"/>
                  <a:sym typeface="Public Sans"/>
                </a:rPr>
                <a:t>Identify missing values using the is null() function</a:t>
              </a:r>
            </a:p>
            <a:p>
              <a:pPr marL="259080" lvl="1" algn="l">
                <a:lnSpc>
                  <a:spcPts val="3359"/>
                </a:lnSpc>
                <a:spcBef>
                  <a:spcPct val="0"/>
                </a:spcBef>
              </a:pPr>
              <a:endParaRPr lang="en-US" sz="2400"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dirty="0">
                  <a:solidFill>
                    <a:srgbClr val="FFFFFF"/>
                  </a:solidFill>
                  <a:latin typeface="Public Sans"/>
                  <a:ea typeface="Public Sans"/>
                  <a:cs typeface="Public Sans"/>
                  <a:sym typeface="Public Sans"/>
                </a:rPr>
                <a:t>Remove rows with missing data using the </a:t>
              </a:r>
              <a:r>
                <a:rPr lang="en-US" sz="2400" u="none" dirty="0" err="1">
                  <a:solidFill>
                    <a:srgbClr val="FFFFFF"/>
                  </a:solidFill>
                  <a:latin typeface="Public Sans"/>
                  <a:ea typeface="Public Sans"/>
                  <a:cs typeface="Public Sans"/>
                  <a:sym typeface="Public Sans"/>
                </a:rPr>
                <a:t>dropna</a:t>
              </a:r>
              <a:r>
                <a:rPr lang="en-US" sz="2400" u="none" dirty="0">
                  <a:solidFill>
                    <a:srgbClr val="FFFFFF"/>
                  </a:solidFill>
                  <a:latin typeface="Public Sans"/>
                  <a:ea typeface="Public Sans"/>
                  <a:cs typeface="Public Sans"/>
                  <a:sym typeface="Public Sans"/>
                </a:rPr>
                <a:t>() function</a:t>
              </a:r>
            </a:p>
            <a:p>
              <a:pPr marL="259080" lvl="1" algn="l">
                <a:lnSpc>
                  <a:spcPts val="3359"/>
                </a:lnSpc>
                <a:spcBef>
                  <a:spcPct val="0"/>
                </a:spcBef>
              </a:pPr>
              <a:endParaRPr lang="en-US" sz="2400" u="none"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dirty="0">
                  <a:solidFill>
                    <a:srgbClr val="FFFFFF"/>
                  </a:solidFill>
                  <a:latin typeface="Public Sans"/>
                  <a:ea typeface="Public Sans"/>
                  <a:cs typeface="Public Sans"/>
                  <a:sym typeface="Public Sans"/>
                </a:rPr>
                <a:t>Delete duplicate records with the duplicate() function</a:t>
              </a:r>
            </a:p>
            <a:p>
              <a:pPr marL="259080" lvl="1" algn="l">
                <a:lnSpc>
                  <a:spcPts val="3359"/>
                </a:lnSpc>
                <a:spcBef>
                  <a:spcPct val="0"/>
                </a:spcBef>
              </a:pPr>
              <a:endParaRPr lang="en-US" sz="2400"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dirty="0">
                  <a:solidFill>
                    <a:srgbClr val="FFFFFF"/>
                  </a:solidFill>
                  <a:latin typeface="Public Sans"/>
                  <a:ea typeface="Public Sans"/>
                  <a:cs typeface="Public Sans"/>
                  <a:sym typeface="Public Sans"/>
                </a:rPr>
                <a:t>Remove duplicates using the </a:t>
              </a:r>
              <a:r>
                <a:rPr lang="en-US" sz="2400" u="none" dirty="0" err="1">
                  <a:solidFill>
                    <a:srgbClr val="FFFFFF"/>
                  </a:solidFill>
                  <a:latin typeface="Public Sans"/>
                  <a:ea typeface="Public Sans"/>
                  <a:cs typeface="Public Sans"/>
                  <a:sym typeface="Public Sans"/>
                </a:rPr>
                <a:t>drop_duplicates</a:t>
              </a:r>
              <a:r>
                <a:rPr lang="en-US" sz="2400" u="none" dirty="0">
                  <a:solidFill>
                    <a:srgbClr val="FFFFFF"/>
                  </a:solidFill>
                  <a:latin typeface="Public Sans"/>
                  <a:ea typeface="Public Sans"/>
                  <a:cs typeface="Public Sans"/>
                  <a:sym typeface="Public Sans"/>
                </a:rPr>
                <a:t>() function</a:t>
              </a:r>
            </a:p>
            <a:p>
              <a:pPr marL="259080" lvl="1" algn="l">
                <a:lnSpc>
                  <a:spcPts val="3359"/>
                </a:lnSpc>
                <a:spcBef>
                  <a:spcPct val="0"/>
                </a:spcBef>
              </a:pPr>
              <a:endParaRPr lang="en-US" sz="2400" u="none"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dirty="0">
                  <a:solidFill>
                    <a:srgbClr val="FFFFFF"/>
                  </a:solidFill>
                  <a:latin typeface="Public Sans"/>
                  <a:ea typeface="Public Sans"/>
                  <a:cs typeface="Public Sans"/>
                  <a:sym typeface="Public Sans"/>
                </a:rPr>
                <a:t> Filter and group data using functions like str . contains (), </a:t>
              </a:r>
              <a:r>
                <a:rPr lang="en-US" sz="2400" dirty="0" err="1">
                  <a:solidFill>
                    <a:srgbClr val="FFFFFF"/>
                  </a:solidFill>
                  <a:latin typeface="Public Sans"/>
                  <a:ea typeface="Public Sans"/>
                  <a:cs typeface="Public Sans"/>
                  <a:sym typeface="Public Sans"/>
                </a:rPr>
                <a:t>isin</a:t>
              </a:r>
              <a:r>
                <a:rPr lang="en-US" sz="2400" dirty="0">
                  <a:solidFill>
                    <a:srgbClr val="FFFFFF"/>
                  </a:solidFill>
                  <a:latin typeface="Public Sans"/>
                  <a:ea typeface="Public Sans"/>
                  <a:cs typeface="Public Sans"/>
                  <a:sym typeface="Public Sans"/>
                </a:rPr>
                <a:t>(), and group by()</a:t>
              </a:r>
            </a:p>
            <a:p>
              <a:pPr marL="518160" lvl="1" indent="-259080" algn="l">
                <a:lnSpc>
                  <a:spcPts val="3359"/>
                </a:lnSpc>
                <a:spcBef>
                  <a:spcPct val="0"/>
                </a:spcBef>
                <a:buFont typeface="Arial"/>
                <a:buChar char="•"/>
              </a:pPr>
              <a:endParaRPr lang="en-US" sz="2400"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dirty="0">
                  <a:solidFill>
                    <a:srgbClr val="FFFFFF"/>
                  </a:solidFill>
                  <a:latin typeface="Public Sans"/>
                  <a:ea typeface="Public Sans"/>
                  <a:cs typeface="Public Sans"/>
                  <a:sym typeface="Public Sans"/>
                </a:rPr>
                <a:t>Create new columns and filtered Data Frames as needed for analysis.</a:t>
              </a:r>
            </a:p>
            <a:p>
              <a:pPr marL="259080" lvl="1" algn="l">
                <a:lnSpc>
                  <a:spcPts val="3359"/>
                </a:lnSpc>
                <a:spcBef>
                  <a:spcPct val="0"/>
                </a:spcBef>
              </a:pPr>
              <a:endParaRPr lang="en-US" sz="2400" dirty="0">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dirty="0">
                  <a:solidFill>
                    <a:srgbClr val="FFFFFF"/>
                  </a:solidFill>
                  <a:latin typeface="Public Sans"/>
                  <a:ea typeface="Public Sans"/>
                  <a:cs typeface="Public Sans"/>
                  <a:sym typeface="Public Sans"/>
                </a:rPr>
                <a:t>Ensure data quality before moving on to visualization and further exploration.</a:t>
              </a:r>
              <a:endParaRPr lang="en-US" sz="2399" u="none" dirty="0">
                <a:solidFill>
                  <a:srgbClr val="FFFFFF"/>
                </a:solidFill>
                <a:latin typeface="Public Sans"/>
                <a:ea typeface="Public Sans"/>
                <a:cs typeface="Public Sans"/>
                <a:sym typeface="Public Sans"/>
              </a:endParaRPr>
            </a:p>
          </p:txBody>
        </p:sp>
      </p:grpSp>
      <p:grpSp>
        <p:nvGrpSpPr>
          <p:cNvPr id="7" name="Group 7"/>
          <p:cNvGrpSpPr/>
          <p:nvPr/>
        </p:nvGrpSpPr>
        <p:grpSpPr>
          <a:xfrm>
            <a:off x="1393601" y="4701772"/>
            <a:ext cx="13062646" cy="1146337"/>
            <a:chOff x="0" y="-9525"/>
            <a:chExt cx="17416861" cy="1528449"/>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endParaRPr lang="en-US" sz="3200" dirty="0">
                <a:solidFill>
                  <a:srgbClr val="FFFFFF"/>
                </a:solidFill>
                <a:latin typeface="HK Grotesk Bold"/>
                <a:ea typeface="HK Grotesk Bold"/>
                <a:cs typeface="HK Grotesk Bold"/>
                <a:sym typeface="HK Grotesk Bold"/>
              </a:endParaRPr>
            </a:p>
          </p:txBody>
        </p:sp>
        <p:sp>
          <p:nvSpPr>
            <p:cNvPr id="9" name="TextBox 9"/>
            <p:cNvSpPr txBox="1"/>
            <p:nvPr/>
          </p:nvSpPr>
          <p:spPr>
            <a:xfrm>
              <a:off x="0" y="988607"/>
              <a:ext cx="17416861" cy="530317"/>
            </a:xfrm>
            <a:prstGeom prst="rect">
              <a:avLst/>
            </a:prstGeom>
          </p:spPr>
          <p:txBody>
            <a:bodyPr lIns="0" tIns="0" rIns="0" bIns="0" rtlCol="0" anchor="t">
              <a:spAutoFit/>
            </a:bodyPr>
            <a:lstStyle/>
            <a:p>
              <a:pPr marL="0" lvl="0" indent="0" algn="l">
                <a:lnSpc>
                  <a:spcPts val="3359"/>
                </a:lnSpc>
                <a:spcBef>
                  <a:spcPct val="0"/>
                </a:spcBef>
              </a:pPr>
              <a:endParaRPr lang="en-US" sz="2400" dirty="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77755"/>
            <a:ext cx="13062646" cy="1146337"/>
            <a:chOff x="0" y="-9525"/>
            <a:chExt cx="17416861" cy="1528449"/>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endParaRPr lang="en-US" sz="3200" dirty="0">
                <a:solidFill>
                  <a:srgbClr val="FFFFFF"/>
                </a:solidFill>
                <a:latin typeface="HK Grotesk Bold"/>
                <a:ea typeface="HK Grotesk Bold"/>
                <a:cs typeface="HK Grotesk Bold"/>
                <a:sym typeface="HK Grotesk Bold"/>
              </a:endParaRPr>
            </a:p>
          </p:txBody>
        </p:sp>
        <p:sp>
          <p:nvSpPr>
            <p:cNvPr id="12" name="TextBox 12"/>
            <p:cNvSpPr txBox="1"/>
            <p:nvPr/>
          </p:nvSpPr>
          <p:spPr>
            <a:xfrm>
              <a:off x="0" y="988607"/>
              <a:ext cx="17416861" cy="530317"/>
            </a:xfrm>
            <a:prstGeom prst="rect">
              <a:avLst/>
            </a:prstGeom>
          </p:spPr>
          <p:txBody>
            <a:bodyPr lIns="0" tIns="0" rIns="0" bIns="0" rtlCol="0" anchor="t">
              <a:spAutoFit/>
            </a:bodyPr>
            <a:lstStyle/>
            <a:p>
              <a:pPr marL="0" lvl="0" indent="0" algn="l">
                <a:lnSpc>
                  <a:spcPts val="3359"/>
                </a:lnSpc>
                <a:spcBef>
                  <a:spcPct val="0"/>
                </a:spcBef>
              </a:pPr>
              <a:endParaRPr lang="en-US" sz="2400" dirty="0">
                <a:solidFill>
                  <a:srgbClr val="FFFFFF"/>
                </a:solidFill>
                <a:latin typeface="Public Sans"/>
                <a:ea typeface="Public Sans"/>
                <a:cs typeface="Public Sans"/>
                <a:sym typeface="Public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pic>
        <p:nvPicPr>
          <p:cNvPr id="8" name="Picture 7">
            <a:extLst>
              <a:ext uri="{FF2B5EF4-FFF2-40B4-BE49-F238E27FC236}">
                <a16:creationId xmlns:a16="http://schemas.microsoft.com/office/drawing/2014/main" id="{6E8A9122-FB93-1A0F-5648-78CF5B913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57300"/>
            <a:ext cx="9448800" cy="7449590"/>
          </a:xfrm>
          <a:prstGeom prst="rect">
            <a:avLst/>
          </a:prstGeom>
        </p:spPr>
      </p:pic>
      <p:pic>
        <p:nvPicPr>
          <p:cNvPr id="10" name="Picture 9">
            <a:extLst>
              <a:ext uri="{FF2B5EF4-FFF2-40B4-BE49-F238E27FC236}">
                <a16:creationId xmlns:a16="http://schemas.microsoft.com/office/drawing/2014/main" id="{CDEACE4C-C64A-7520-A4A3-1697F5C92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1084" y="3009900"/>
            <a:ext cx="8001000" cy="50108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868</Words>
  <Application>Microsoft Office PowerPoint</Application>
  <PresentationFormat>Custom</PresentationFormat>
  <Paragraphs>157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Public Sans Bold</vt:lpstr>
      <vt:lpstr>Public Sans</vt:lpstr>
      <vt:lpstr>Arial</vt:lpstr>
      <vt:lpstr>Calibri</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shaw.shweta71@gmail.com</cp:lastModifiedBy>
  <cp:revision>3</cp:revision>
  <dcterms:created xsi:type="dcterms:W3CDTF">2006-08-16T00:00:00Z</dcterms:created>
  <dcterms:modified xsi:type="dcterms:W3CDTF">2024-09-13T15:32:12Z</dcterms:modified>
  <dc:identifier>DAGKdcTX8YM</dc:identifier>
</cp:coreProperties>
</file>